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62" r:id="rId10"/>
    <p:sldId id="264" r:id="rId11"/>
    <p:sldId id="266" r:id="rId12"/>
    <p:sldId id="267" r:id="rId13"/>
    <p:sldId id="268" r:id="rId14"/>
    <p:sldId id="269" r:id="rId15"/>
    <p:sldId id="274" r:id="rId16"/>
    <p:sldId id="272" r:id="rId17"/>
    <p:sldId id="275" r:id="rId18"/>
    <p:sldId id="273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FB74-0607-0EC3-E970-2780D691E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FABFB-69E6-6861-3E51-67DE558FF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C5F6-E249-AD3E-EB75-991D74C4C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12096-12C1-BEA4-55E3-A10BF25E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6A32-5C8A-13A8-602B-BB7AB242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1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7390-2F89-4D02-13A1-AFEADC0AC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5FEE3-4CD0-7BBC-67CF-105618B48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17854-1357-C22D-BA6F-5229A43C7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4119-E031-ECDC-4A4A-03B1A8D5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1D6C5-21C5-55AA-3804-96D3D489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E4455A-B9D2-C5CC-0BC3-3D1770157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A47E5-FECD-4B79-4470-2541B376E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15E24-4469-64F2-5488-2EF81439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3E61E-9B14-FD0F-B43F-8C65A05F8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DEDEB-67A3-DC02-AC86-8C2B3ACF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29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9B34-C810-1EF8-1FD8-A5D1C6C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069F-163B-F93B-7630-CCD6E802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A739-85B5-DC1A-580A-AFB0EB7F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10A9A-E060-5BE9-FCB7-65E12A6F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54CDD-64C0-3C99-CF99-5093A6EB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2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1DF3-A15F-EEF0-7FC4-752AF90D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ACB1E-FE8E-72A1-B183-ADEB46CA1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321E5-25D7-4367-4472-0ADB016A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A9716-70B4-2E50-2E4C-8D5257C8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DC3F1-AA51-A514-D8DB-8EBDDEC0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8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FF44-C98D-B24A-2017-54F6F1F2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16372-34A2-AC41-DFAF-2DD486477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77172-C8FB-29F2-9236-9741B5ECD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AA0F5-0987-79CD-737C-6A0245FC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AA0F7-FAEC-E177-8506-4900ACE2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649D3-0394-A5BB-6E89-29DA423A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3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AC8B-9865-9314-CDC0-0D84E3219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CEA16-64B7-4467-B50D-5A1D3DEE9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3786C-63C3-34CB-F077-E54EDE590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8B1F0-88CD-6738-9CAE-29A461004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D842B9-D2F9-FE24-00EA-254EF94E9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F1C38E-07E9-BAC2-ABDF-502F1E90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CC39CA-7900-BB75-E6E2-9B41DDA9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FC2D1B-DFED-9916-4B73-DB510C13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7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7648-4291-07AA-15DD-3D86D418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6EA2B-357E-409A-03B0-98A9AE12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25344-086A-D5FB-41F4-DA6C7D53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02E72-2138-8C75-C754-7E0C1E0D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5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A838B-1091-C235-AD5D-BC446219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B40AA-06DF-AE3A-EFD5-8DD173BF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BEA9-EB41-E4CA-FCA4-59984EC1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1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4E6D-6308-1AA6-F30A-43123DA1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CBB79-DFB0-86EF-1B34-38C2B9EF7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64B14-CC9C-DF39-58F5-953F0CF4F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42BD2-DB10-BE74-EBEE-19328EDB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2D00A-609C-F3DA-2C51-C443A190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749C8-B86C-7CF1-33D6-BC9195FF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6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3DD6-2CAE-A561-4EE1-E886B397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BD763-A460-DBF3-6157-93FDAA4FE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EAE4B-4ACC-94B5-62A6-74E991FDB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5CAA6-8BC1-3352-68F4-BB614689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445EA-E7D8-639D-9E5C-F6A3EB55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E4A11-5C5F-6A83-F93A-3CE8B8C3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8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64F44-1924-9097-2BDA-2BA31FD8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348E8-972A-D6AE-CC73-CE5BA775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A8A77-AC93-2FDA-E0AA-5DD400AA4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5D2B0-30C7-43CE-93D8-23678AB8F2B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E08E7-13DE-7093-4DCE-181D69938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0FBA1-982B-30F7-A912-1A6BB0418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1A32D-6D89-477F-BC27-6EDF8A51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3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8FF1-3913-F56F-083B-2410167BE7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Information flow and </a:t>
            </a:r>
            <a:r>
              <a:rPr lang="en-US" dirty="0" err="1"/>
              <a:t>behavioural</a:t>
            </a:r>
            <a:r>
              <a:rPr lang="en-US" dirty="0"/>
              <a:t> plasticity guide the phases of foraging in </a:t>
            </a:r>
            <a:r>
              <a:rPr lang="en-US" i="1" dirty="0" err="1"/>
              <a:t>Aphaenogaster</a:t>
            </a:r>
            <a:r>
              <a:rPr lang="en-US" i="1" dirty="0"/>
              <a:t> senilis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C7E5E-2426-99C2-3A36-444DEA07E7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aseline="30000" dirty="0"/>
              <a:t>1</a:t>
            </a:r>
            <a:r>
              <a:rPr lang="en-US" sz="3000" dirty="0"/>
              <a:t>Pol Fernández-López &amp; </a:t>
            </a:r>
            <a:r>
              <a:rPr lang="en-US" sz="3000" baseline="30000" dirty="0"/>
              <a:t>1,2,3</a:t>
            </a:r>
            <a:r>
              <a:rPr lang="en-US" sz="3000" dirty="0"/>
              <a:t>Frederic </a:t>
            </a:r>
            <a:r>
              <a:rPr lang="en-US" sz="3000" dirty="0" err="1"/>
              <a:t>Bartumeus</a:t>
            </a:r>
            <a:endParaRPr lang="en-US" sz="3000" dirty="0"/>
          </a:p>
          <a:p>
            <a:r>
              <a:rPr lang="en-US" i="1" baseline="30000" dirty="0"/>
              <a:t>1</a:t>
            </a:r>
            <a:r>
              <a:rPr lang="en-US" i="1" dirty="0"/>
              <a:t>Centre </a:t>
            </a:r>
            <a:r>
              <a:rPr lang="en-US" i="1" dirty="0" err="1"/>
              <a:t>d’estudis</a:t>
            </a:r>
            <a:r>
              <a:rPr lang="en-US" i="1" dirty="0"/>
              <a:t> </a:t>
            </a:r>
            <a:r>
              <a:rPr lang="en-US" i="1" dirty="0" err="1"/>
              <a:t>avançats</a:t>
            </a:r>
            <a:r>
              <a:rPr lang="en-US" i="1" dirty="0"/>
              <a:t> de Blanes (CEAB)</a:t>
            </a:r>
          </a:p>
          <a:p>
            <a:r>
              <a:rPr lang="en-US" i="1" baseline="30000" dirty="0"/>
              <a:t>2</a:t>
            </a:r>
            <a:r>
              <a:rPr lang="en-US" i="1" dirty="0"/>
              <a:t>Centre de </a:t>
            </a:r>
            <a:r>
              <a:rPr lang="en-US" i="1" dirty="0" err="1"/>
              <a:t>Recerca</a:t>
            </a:r>
            <a:r>
              <a:rPr lang="en-US" i="1" dirty="0"/>
              <a:t> </a:t>
            </a:r>
            <a:r>
              <a:rPr lang="en-US" i="1" dirty="0" err="1"/>
              <a:t>Ecològica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Aplicacions</a:t>
            </a:r>
            <a:r>
              <a:rPr lang="en-US" i="1" dirty="0"/>
              <a:t> </a:t>
            </a:r>
            <a:r>
              <a:rPr lang="en-US" i="1" dirty="0" err="1"/>
              <a:t>Forestals</a:t>
            </a:r>
            <a:r>
              <a:rPr lang="en-US" i="1" dirty="0"/>
              <a:t> (CREAF)</a:t>
            </a:r>
          </a:p>
          <a:p>
            <a:r>
              <a:rPr lang="en-US" i="1" baseline="30000" dirty="0"/>
              <a:t>3</a:t>
            </a:r>
            <a:r>
              <a:rPr lang="en-US" i="1" dirty="0"/>
              <a:t>Institucio </a:t>
            </a:r>
            <a:r>
              <a:rPr lang="en-US" i="1" dirty="0" err="1"/>
              <a:t>Catalana</a:t>
            </a:r>
            <a:r>
              <a:rPr lang="en-US" i="1" dirty="0"/>
              <a:t> de </a:t>
            </a:r>
            <a:r>
              <a:rPr lang="en-US" i="1" dirty="0" err="1"/>
              <a:t>Recerca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Estudis</a:t>
            </a:r>
            <a:r>
              <a:rPr lang="en-US" i="1" dirty="0"/>
              <a:t> </a:t>
            </a:r>
            <a:r>
              <a:rPr lang="en-US" i="1" dirty="0" err="1"/>
              <a:t>Avançats</a:t>
            </a:r>
            <a:r>
              <a:rPr lang="en-US" i="1" dirty="0"/>
              <a:t> (ICREA)</a:t>
            </a:r>
          </a:p>
        </p:txBody>
      </p:sp>
      <p:pic>
        <p:nvPicPr>
          <p:cNvPr id="1026" name="Picture 2" descr="ERC e ICREA | BSC-CNS">
            <a:extLst>
              <a:ext uri="{FF2B5EF4-FFF2-40B4-BE49-F238E27FC236}">
                <a16:creationId xmlns:a16="http://schemas.microsoft.com/office/drawing/2014/main" id="{72DB60A9-2FBF-F8C9-F16C-4DBA07B8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927" y="5257800"/>
            <a:ext cx="3031209" cy="12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e d'Estudis Avançats de Blanes (CEAB) - Magnet | Magnet">
            <a:extLst>
              <a:ext uri="{FF2B5EF4-FFF2-40B4-BE49-F238E27FC236}">
                <a16:creationId xmlns:a16="http://schemas.microsoft.com/office/drawing/2014/main" id="{E8AE71FB-379C-F0A9-9BED-29F98788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95" y="5349875"/>
            <a:ext cx="2498774" cy="9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F - Centro de Investigación Ecológica y Aplicaciones Forestales -  GBIF.ES">
            <a:extLst>
              <a:ext uri="{FF2B5EF4-FFF2-40B4-BE49-F238E27FC236}">
                <a16:creationId xmlns:a16="http://schemas.microsoft.com/office/drawing/2014/main" id="{8AAA86E9-9E5A-B4E5-253F-7C3260F3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53" y="5349875"/>
            <a:ext cx="3124790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063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DF88-6738-DA92-95F5-CEDCBBE4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approach for ABM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A3E43-E752-1062-D434-4CF39D386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presented in </a:t>
            </a:r>
            <a:r>
              <a:rPr lang="en-US" dirty="0" err="1"/>
              <a:t>Solé</a:t>
            </a:r>
            <a:r>
              <a:rPr lang="en-US" dirty="0"/>
              <a:t> and Miramontes, 1993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A577-E92F-67CA-2693-664E9DAE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7467"/>
            <a:ext cx="10005313" cy="14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41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DF88-6738-DA92-95F5-CEDCBBE4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description: Sigmoid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A3E43-E752-1062-D434-4CF39D386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Phi = Threshold function; tanh (x)</a:t>
            </a:r>
          </a:p>
          <a:p>
            <a:pPr marL="0" indent="0">
              <a:buNone/>
            </a:pPr>
            <a:r>
              <a:rPr lang="en-US" dirty="0"/>
              <a:t>x &lt; 0 = y &lt; 0</a:t>
            </a:r>
          </a:p>
          <a:p>
            <a:pPr marL="0" indent="0">
              <a:buNone/>
            </a:pPr>
            <a:r>
              <a:rPr lang="en-US" dirty="0"/>
              <a:t>x &gt; 0 = y &gt;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A577-E92F-67CA-2693-664E9DAE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7467"/>
            <a:ext cx="10005313" cy="144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AF4C9-F72B-8437-3DFD-73315E86F4AE}"/>
              </a:ext>
            </a:extLst>
          </p:cNvPr>
          <p:cNvSpPr txBox="1"/>
          <p:nvPr/>
        </p:nvSpPr>
        <p:spPr>
          <a:xfrm>
            <a:off x="4152550" y="3807467"/>
            <a:ext cx="528507" cy="87359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 descr="Tangente hiperbólica - Wikipedia, la enciclopedia libre">
            <a:extLst>
              <a:ext uri="{FF2B5EF4-FFF2-40B4-BE49-F238E27FC236}">
                <a16:creationId xmlns:a16="http://schemas.microsoft.com/office/drawing/2014/main" id="{2C841FA2-A397-C46E-E434-C26FA390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276" y="2229809"/>
            <a:ext cx="2741645" cy="151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07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DF88-6738-DA92-95F5-CEDCBBE4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description: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A3E43-E752-1062-D434-4CF39D386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 [0, 1] = a scalar affecting the slope of the function (more gradual the closer to one, steeper the closer to 0).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A577-E92F-67CA-2693-664E9DAE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7467"/>
            <a:ext cx="10005313" cy="144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AF4C9-F72B-8437-3DFD-73315E86F4AE}"/>
              </a:ext>
            </a:extLst>
          </p:cNvPr>
          <p:cNvSpPr txBox="1"/>
          <p:nvPr/>
        </p:nvSpPr>
        <p:spPr>
          <a:xfrm>
            <a:off x="4721717" y="3891442"/>
            <a:ext cx="528507" cy="87359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7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DF88-6738-DA92-95F5-CEDCBBE4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description: Coupling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A3E43-E752-1062-D434-4CF39D386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869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			</a:t>
            </a:r>
            <a:r>
              <a:rPr lang="en-US" sz="2600" dirty="0"/>
              <a:t>Strength of interaction as a function of the states of i and j. </a:t>
            </a:r>
          </a:p>
          <a:p>
            <a:pPr marL="0" indent="0">
              <a:buNone/>
            </a:pPr>
            <a:r>
              <a:rPr lang="en-US" sz="2600" dirty="0"/>
              <a:t>A pair of interacting ants </a:t>
            </a:r>
            <a:r>
              <a:rPr lang="en-US" sz="2600" dirty="0" err="1"/>
              <a:t>A</a:t>
            </a:r>
            <a:r>
              <a:rPr lang="en-US" sz="2600" baseline="-25000" dirty="0" err="1"/>
              <a:t>active</a:t>
            </a:r>
            <a:r>
              <a:rPr lang="en-US" sz="2600" dirty="0"/>
              <a:t> – </a:t>
            </a:r>
            <a:r>
              <a:rPr lang="en-US" sz="2600" dirty="0" err="1"/>
              <a:t>B</a:t>
            </a:r>
            <a:r>
              <a:rPr lang="en-US" sz="2600" baseline="-25000" dirty="0" err="1"/>
              <a:t>active</a:t>
            </a:r>
            <a:endParaRPr lang="en-US" sz="2600" baseline="-25000" dirty="0"/>
          </a:p>
          <a:p>
            <a:pPr marL="0" indent="0">
              <a:buNone/>
            </a:pPr>
            <a:r>
              <a:rPr lang="en-US" sz="2600" dirty="0"/>
              <a:t>the coefficient of interaction would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A577-E92F-67CA-2693-664E9DAE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7467"/>
            <a:ext cx="10005313" cy="144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AF4C9-F72B-8437-3DFD-73315E86F4AE}"/>
              </a:ext>
            </a:extLst>
          </p:cNvPr>
          <p:cNvSpPr txBox="1"/>
          <p:nvPr/>
        </p:nvSpPr>
        <p:spPr>
          <a:xfrm>
            <a:off x="6737130" y="3882689"/>
            <a:ext cx="820666" cy="87359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06030-AA25-072A-A327-CC8D9BB62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463" y="2381145"/>
            <a:ext cx="1640146" cy="1338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CA5FC-AA1B-B33D-707C-28D882A44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62" b="19221"/>
          <a:stretch/>
        </p:blipFill>
        <p:spPr>
          <a:xfrm>
            <a:off x="828869" y="1778234"/>
            <a:ext cx="2784536" cy="498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D8D940-1B73-7EE6-7E82-CD78FA2D4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785" y="3140485"/>
            <a:ext cx="476250" cy="542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6CDBE1-E0E7-D2B3-4F3B-EFF5DF942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113" y="2529931"/>
            <a:ext cx="1108262" cy="273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B1CC1F-0D5E-2DDC-D267-CB23A9483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113" y="2800294"/>
            <a:ext cx="1108262" cy="275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4D6491-4BB2-D347-80D2-0398104EA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4444" y="3073033"/>
            <a:ext cx="1108262" cy="273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6D3F9D-259E-1DFB-4574-A4302E07B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2479" y="3333638"/>
            <a:ext cx="1074925" cy="2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01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DF88-6738-DA92-95F5-CEDCBBE4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description: Agent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A3E43-E752-1062-D434-4CF39D386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</a:t>
            </a:r>
            <a:r>
              <a:rPr lang="en-US" baseline="-25000" dirty="0" err="1"/>
              <a:t>j</a:t>
            </a:r>
            <a:r>
              <a:rPr lang="en-US" dirty="0"/>
              <a:t>(t) = state of agent j at time t</a:t>
            </a:r>
            <a:r>
              <a:rPr lang="es-ES" dirty="0"/>
              <a:t> (</a:t>
            </a:r>
            <a:r>
              <a:rPr lang="es-ES" dirty="0" err="1"/>
              <a:t>typically</a:t>
            </a:r>
            <a:r>
              <a:rPr lang="es-ES" dirty="0"/>
              <a:t> </a:t>
            </a:r>
            <a:r>
              <a:rPr lang="es-ES" dirty="0" err="1"/>
              <a:t>takes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in </a:t>
            </a:r>
            <a:r>
              <a:rPr lang="es-ES" dirty="0" err="1"/>
              <a:t>range</a:t>
            </a:r>
            <a:r>
              <a:rPr lang="en-GB" b="0" i="0" dirty="0">
                <a:solidFill>
                  <a:srgbClr val="1E1E1E"/>
                </a:solidFill>
                <a:effectLst/>
                <a:latin typeface="system"/>
              </a:rPr>
              <a:t>[-1, 1])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A577-E92F-67CA-2693-664E9DAE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7467"/>
            <a:ext cx="10005313" cy="144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AF4C9-F72B-8437-3DFD-73315E86F4AE}"/>
              </a:ext>
            </a:extLst>
          </p:cNvPr>
          <p:cNvSpPr txBox="1"/>
          <p:nvPr/>
        </p:nvSpPr>
        <p:spPr>
          <a:xfrm>
            <a:off x="7567555" y="3910681"/>
            <a:ext cx="1427155" cy="87359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9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DF88-6738-DA92-95F5-CEDCBBE4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description: Threshold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A3E43-E752-1062-D434-4CF39D386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= Threshold value (defines the activation threshold for the agent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A577-E92F-67CA-2693-664E9DAE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07467"/>
            <a:ext cx="10005313" cy="144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AF4C9-F72B-8437-3DFD-73315E86F4AE}"/>
              </a:ext>
            </a:extLst>
          </p:cNvPr>
          <p:cNvSpPr txBox="1"/>
          <p:nvPr/>
        </p:nvSpPr>
        <p:spPr>
          <a:xfrm>
            <a:off x="9666515" y="3901350"/>
            <a:ext cx="813105" cy="87359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D8269-42F8-0541-DE14-B50250BD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78" t="1207" r="4148" b="33156"/>
          <a:stretch/>
        </p:blipFill>
        <p:spPr>
          <a:xfrm>
            <a:off x="838200" y="2027089"/>
            <a:ext cx="727788" cy="9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9EB0-E7C9-B879-6DDC-C57E7C8B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B5809-1CC5-97CC-B9FE-B8E8A2F0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5414" y="1960562"/>
            <a:ext cx="652700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8F3500-A76D-079F-2E00-589F6E48BB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Stationary view:</a:t>
            </a:r>
          </a:p>
          <a:p>
            <a:pPr marL="0" indent="0">
              <a:buNone/>
            </a:pPr>
            <a:r>
              <a:rPr lang="en-US" dirty="0"/>
              <a:t>Fixed densities (unchanging</a:t>
            </a:r>
            <a:br>
              <a:rPr lang="en-US" dirty="0"/>
            </a:br>
            <a:r>
              <a:rPr lang="en-US" dirty="0"/>
              <a:t>number of ants).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higher densities, </a:t>
            </a:r>
          </a:p>
          <a:p>
            <a:pPr marL="0" indent="0">
              <a:buNone/>
            </a:pPr>
            <a:r>
              <a:rPr lang="en-US" dirty="0"/>
              <a:t>activity oscillatory patterns</a:t>
            </a:r>
          </a:p>
          <a:p>
            <a:pPr marL="0" indent="0">
              <a:buNone/>
            </a:pPr>
            <a:r>
              <a:rPr lang="en-US" dirty="0"/>
              <a:t>become more ordered</a:t>
            </a:r>
          </a:p>
          <a:p>
            <a:pPr marL="0" indent="0">
              <a:buNone/>
            </a:pPr>
            <a:r>
              <a:rPr lang="en-US" dirty="0"/>
              <a:t>(consistent period).</a:t>
            </a:r>
          </a:p>
        </p:txBody>
      </p:sp>
    </p:spTree>
    <p:extLst>
      <p:ext uri="{BB962C8B-B14F-4D97-AF65-F5344CB8AC3E}">
        <p14:creationId xmlns:p14="http://schemas.microsoft.com/office/powerpoint/2010/main" val="229853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842D-062A-D7B0-BE0D-31610F6E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 &amp; 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92DA1-4AA7-8EE6-F130-03486E3A9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 1: focus on giving ‘some’ meaning to interactions.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2: ants states are meaningful and can have ‘memory’ and information exchange among themselves and with the environment.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25333-3393-B46F-81C2-CAEC95FDC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7" y="2395762"/>
            <a:ext cx="10005313" cy="1447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38EDF-3067-8066-4BD3-2D694019A1B0}"/>
              </a:ext>
            </a:extLst>
          </p:cNvPr>
          <p:cNvSpPr txBox="1"/>
          <p:nvPr/>
        </p:nvSpPr>
        <p:spPr>
          <a:xfrm>
            <a:off x="6833937" y="2454442"/>
            <a:ext cx="866274" cy="9745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0F7DE-48FB-0DC2-9D57-599D597C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7" y="4788281"/>
            <a:ext cx="10005313" cy="14473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757EBFB-3CB3-DBD6-23EC-73AC6E924FDE}"/>
              </a:ext>
            </a:extLst>
          </p:cNvPr>
          <p:cNvSpPr/>
          <p:nvPr/>
        </p:nvSpPr>
        <p:spPr>
          <a:xfrm>
            <a:off x="6833937" y="4788281"/>
            <a:ext cx="2410731" cy="12164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7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DE2F-88EB-AE07-B037-42BB0271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6D7E-CB87-56A7-F054-12B02037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Ants exhibit complex foraging dynamics. These dynamics adapt to different contexts with varying degrees of uncertainty or information.</a:t>
            </a:r>
          </a:p>
          <a:p>
            <a:pPr marL="0" indent="0">
              <a:buNone/>
            </a:pPr>
            <a:r>
              <a:rPr lang="en-US" dirty="0"/>
              <a:t>Experimental setups that mimic theoretic frameworks benefit from powerful analytical tools. This helps to gain insights about fundamental (biological) mechanisms.</a:t>
            </a:r>
          </a:p>
          <a:p>
            <a:pPr marL="0" indent="0">
              <a:buNone/>
            </a:pPr>
            <a:r>
              <a:rPr lang="en-US" dirty="0"/>
              <a:t>Moreover, this ‘theory to experiments’ loop can be iterated, further improving theoretical models, and inspiring new experimental designs.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30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8FF1-3913-F56F-083B-2410167BE7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Information flow and </a:t>
            </a:r>
            <a:r>
              <a:rPr lang="en-US" dirty="0" err="1"/>
              <a:t>behavioural</a:t>
            </a:r>
            <a:r>
              <a:rPr lang="en-US" dirty="0"/>
              <a:t> plasticity guide the phases of foraging in </a:t>
            </a:r>
            <a:r>
              <a:rPr lang="en-US" i="1" dirty="0" err="1"/>
              <a:t>Aphaenogaster</a:t>
            </a:r>
            <a:r>
              <a:rPr lang="en-US" i="1" dirty="0"/>
              <a:t> senilis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C7E5E-2426-99C2-3A36-444DEA07E7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aseline="30000" dirty="0"/>
              <a:t>1</a:t>
            </a:r>
            <a:r>
              <a:rPr lang="en-US" sz="3000" dirty="0"/>
              <a:t>Pol Fernández-López &amp; </a:t>
            </a:r>
            <a:r>
              <a:rPr lang="en-US" sz="3000" baseline="30000" dirty="0"/>
              <a:t>1,2,3</a:t>
            </a:r>
            <a:r>
              <a:rPr lang="en-US" sz="3000" dirty="0"/>
              <a:t>Frederic </a:t>
            </a:r>
            <a:r>
              <a:rPr lang="en-US" sz="3000" dirty="0" err="1"/>
              <a:t>Bartumeus</a:t>
            </a:r>
            <a:endParaRPr lang="en-US" sz="3000" dirty="0"/>
          </a:p>
          <a:p>
            <a:r>
              <a:rPr lang="en-US" i="1" baseline="30000" dirty="0"/>
              <a:t>1</a:t>
            </a:r>
            <a:r>
              <a:rPr lang="en-US" i="1" dirty="0"/>
              <a:t>Centre </a:t>
            </a:r>
            <a:r>
              <a:rPr lang="en-US" i="1" dirty="0" err="1"/>
              <a:t>d’estudis</a:t>
            </a:r>
            <a:r>
              <a:rPr lang="en-US" i="1" dirty="0"/>
              <a:t> </a:t>
            </a:r>
            <a:r>
              <a:rPr lang="en-US" i="1" dirty="0" err="1"/>
              <a:t>avançats</a:t>
            </a:r>
            <a:r>
              <a:rPr lang="en-US" i="1" dirty="0"/>
              <a:t> de Blanes (CEAB)</a:t>
            </a:r>
          </a:p>
          <a:p>
            <a:r>
              <a:rPr lang="en-US" i="1" baseline="30000" dirty="0"/>
              <a:t>2</a:t>
            </a:r>
            <a:r>
              <a:rPr lang="en-US" i="1" dirty="0"/>
              <a:t>Centre de </a:t>
            </a:r>
            <a:r>
              <a:rPr lang="en-US" i="1" dirty="0" err="1"/>
              <a:t>Recerca</a:t>
            </a:r>
            <a:r>
              <a:rPr lang="en-US" i="1" dirty="0"/>
              <a:t> </a:t>
            </a:r>
            <a:r>
              <a:rPr lang="en-US" i="1" dirty="0" err="1"/>
              <a:t>Ecològica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Aplicacions</a:t>
            </a:r>
            <a:r>
              <a:rPr lang="en-US" i="1" dirty="0"/>
              <a:t> </a:t>
            </a:r>
            <a:r>
              <a:rPr lang="en-US" i="1" dirty="0" err="1"/>
              <a:t>Forestals</a:t>
            </a:r>
            <a:r>
              <a:rPr lang="en-US" i="1" dirty="0"/>
              <a:t> (CREAF)</a:t>
            </a:r>
          </a:p>
          <a:p>
            <a:r>
              <a:rPr lang="en-US" i="1" baseline="30000" dirty="0"/>
              <a:t>3</a:t>
            </a:r>
            <a:r>
              <a:rPr lang="en-US" i="1" dirty="0"/>
              <a:t>Institucio </a:t>
            </a:r>
            <a:r>
              <a:rPr lang="en-US" i="1" dirty="0" err="1"/>
              <a:t>Catalana</a:t>
            </a:r>
            <a:r>
              <a:rPr lang="en-US" i="1" dirty="0"/>
              <a:t> de </a:t>
            </a:r>
            <a:r>
              <a:rPr lang="en-US" i="1" dirty="0" err="1"/>
              <a:t>Recerca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Estudis</a:t>
            </a:r>
            <a:r>
              <a:rPr lang="en-US" i="1" dirty="0"/>
              <a:t> </a:t>
            </a:r>
            <a:r>
              <a:rPr lang="en-US" i="1" dirty="0" err="1"/>
              <a:t>Avançats</a:t>
            </a:r>
            <a:r>
              <a:rPr lang="en-US" i="1" dirty="0"/>
              <a:t> (ICREA)</a:t>
            </a:r>
          </a:p>
        </p:txBody>
      </p:sp>
      <p:pic>
        <p:nvPicPr>
          <p:cNvPr id="1026" name="Picture 2" descr="ERC e ICREA | BSC-CNS">
            <a:extLst>
              <a:ext uri="{FF2B5EF4-FFF2-40B4-BE49-F238E27FC236}">
                <a16:creationId xmlns:a16="http://schemas.microsoft.com/office/drawing/2014/main" id="{72DB60A9-2FBF-F8C9-F16C-4DBA07B8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927" y="5257800"/>
            <a:ext cx="3031209" cy="12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e d'Estudis Avançats de Blanes (CEAB) - Magnet | Magnet">
            <a:extLst>
              <a:ext uri="{FF2B5EF4-FFF2-40B4-BE49-F238E27FC236}">
                <a16:creationId xmlns:a16="http://schemas.microsoft.com/office/drawing/2014/main" id="{E8AE71FB-379C-F0A9-9BED-29F98788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95" y="5349875"/>
            <a:ext cx="2498774" cy="9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F - Centro de Investigación Ecológica y Aplicaciones Forestales -  GBIF.ES">
            <a:extLst>
              <a:ext uri="{FF2B5EF4-FFF2-40B4-BE49-F238E27FC236}">
                <a16:creationId xmlns:a16="http://schemas.microsoft.com/office/drawing/2014/main" id="{8AAA86E9-9E5A-B4E5-253F-7C3260F3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553" y="5349875"/>
            <a:ext cx="3124790" cy="11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41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8B36-5690-ADCD-B789-A8DDD3EB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Ants as a 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7014-C3BE-F0CA-07A2-951472338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Ants are social organisms, and as such, they must organize and coordinate in order to respond to the colonies needs.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0BF93-697C-E377-8EEB-B455E7DF7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43" y="2980899"/>
            <a:ext cx="2975687" cy="2972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2AA16-2653-527C-AF63-BAA46B75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0" y="2980899"/>
            <a:ext cx="3880081" cy="29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C726-9BDF-A1F6-478E-1C806D0F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Ants’ decision making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4CF88-35AC-5EF6-A4F0-5EDA6A4BC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t="8554" r="9792" b="6769"/>
          <a:stretch/>
        </p:blipFill>
        <p:spPr>
          <a:xfrm>
            <a:off x="5282255" y="3025582"/>
            <a:ext cx="2216563" cy="16335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017A01-BA3C-5FDA-624C-E1906CC16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3" b="7747"/>
          <a:stretch/>
        </p:blipFill>
        <p:spPr>
          <a:xfrm flipH="1">
            <a:off x="680809" y="3025582"/>
            <a:ext cx="3243424" cy="16415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55B1F-E71D-D29B-14C5-57627122620B}"/>
              </a:ext>
            </a:extLst>
          </p:cNvPr>
          <p:cNvCxnSpPr>
            <a:cxnSpLocks/>
          </p:cNvCxnSpPr>
          <p:nvPr/>
        </p:nvCxnSpPr>
        <p:spPr>
          <a:xfrm>
            <a:off x="4129358" y="3875399"/>
            <a:ext cx="99550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5A870B-5D9D-7A85-6FC5-B10AFB062785}"/>
              </a:ext>
            </a:extLst>
          </p:cNvPr>
          <p:cNvSpPr txBox="1"/>
          <p:nvPr/>
        </p:nvSpPr>
        <p:spPr>
          <a:xfrm>
            <a:off x="7564784" y="3565229"/>
            <a:ext cx="439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2775A5B8-5145-C97F-EBA7-179031F9E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t="8554" r="9792" b="6769"/>
          <a:stretch/>
        </p:blipFill>
        <p:spPr>
          <a:xfrm>
            <a:off x="8189430" y="3829673"/>
            <a:ext cx="1603969" cy="11821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AEE85B-8317-7D8C-A90B-042FD081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794" y="3074422"/>
            <a:ext cx="528633" cy="534256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3F3DDF-1EAE-04B8-A874-0D61F07005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rate of interaction carries the message (Deborah Gordon, 2010).</a:t>
            </a:r>
          </a:p>
          <a:p>
            <a:endParaRPr lang="en-US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27D3E24-6780-0CD1-FC86-AE9529BFC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t="8554" r="9792" b="6769"/>
          <a:stretch/>
        </p:blipFill>
        <p:spPr>
          <a:xfrm>
            <a:off x="9090277" y="2880294"/>
            <a:ext cx="1489040" cy="109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1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526D-A627-F82C-7C55-6B6156BB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Ants as computational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6D19-B082-44F0-F05A-2B68A469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R"/>
            </a:pPr>
            <a:r>
              <a:rPr lang="en-US" dirty="0"/>
              <a:t>Neurons</a:t>
            </a:r>
          </a:p>
          <a:p>
            <a:pPr marL="514350" indent="-514350">
              <a:buAutoNum type="alphaLcParenR"/>
            </a:pPr>
            <a:r>
              <a:rPr lang="en-US" dirty="0"/>
              <a:t>Ants</a:t>
            </a:r>
          </a:p>
          <a:p>
            <a:pPr marL="514350" indent="-514350">
              <a:buAutoNum type="alphaLcParenR"/>
            </a:pPr>
            <a:r>
              <a:rPr lang="en-US" dirty="0"/>
              <a:t>Graph representing a ‘solid’</a:t>
            </a:r>
            <a:br>
              <a:rPr lang="en-US" dirty="0"/>
            </a:br>
            <a:r>
              <a:rPr lang="en-US" dirty="0"/>
              <a:t>network</a:t>
            </a:r>
          </a:p>
          <a:p>
            <a:pPr marL="514350" indent="-514350">
              <a:buAutoNum type="alphaLcParenR"/>
            </a:pPr>
            <a:r>
              <a:rPr lang="en-US" dirty="0"/>
              <a:t>Graph representing a ‘fluid’</a:t>
            </a:r>
            <a:br>
              <a:rPr lang="en-US" dirty="0"/>
            </a:br>
            <a:r>
              <a:rPr lang="en-US" dirty="0"/>
              <a:t>network, where connections</a:t>
            </a:r>
            <a:br>
              <a:rPr lang="en-US" dirty="0"/>
            </a:br>
            <a:r>
              <a:rPr lang="en-US" dirty="0"/>
              <a:t>are not fixed and occur</a:t>
            </a:r>
            <a:br>
              <a:rPr lang="en-US" dirty="0"/>
            </a:br>
            <a:r>
              <a:rPr lang="en-US" dirty="0"/>
              <a:t>locally in some radius (r,</a:t>
            </a:r>
            <a:br>
              <a:rPr lang="en-US" dirty="0"/>
            </a:br>
            <a:r>
              <a:rPr lang="en-US" dirty="0"/>
              <a:t>grey circle).</a:t>
            </a:r>
          </a:p>
          <a:p>
            <a:pPr marL="514350" indent="-514350">
              <a:buAutoNum type="alphaLcParenR"/>
            </a:pPr>
            <a:endParaRPr lang="en-US" dirty="0"/>
          </a:p>
          <a:p>
            <a:pPr marL="514350" indent="-514350">
              <a:buAutoNum type="alphaLcParenR"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46D8C2-E93C-99E4-0DE2-223B83E68A9B}"/>
              </a:ext>
            </a:extLst>
          </p:cNvPr>
          <p:cNvGrpSpPr/>
          <p:nvPr/>
        </p:nvGrpSpPr>
        <p:grpSpPr>
          <a:xfrm>
            <a:off x="5852536" y="2172810"/>
            <a:ext cx="4700631" cy="3422709"/>
            <a:chOff x="1786855" y="1138643"/>
            <a:chExt cx="6937696" cy="5530445"/>
          </a:xfrm>
        </p:grpSpPr>
        <p:pic>
          <p:nvPicPr>
            <p:cNvPr id="1026" name="Picture 2" descr="Figure 1. ">
              <a:extLst>
                <a:ext uri="{FF2B5EF4-FFF2-40B4-BE49-F238E27FC236}">
                  <a16:creationId xmlns:a16="http://schemas.microsoft.com/office/drawing/2014/main" id="{E83AEEAA-51B8-DBE4-5240-3AAEB8E83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24"/>
            <a:stretch/>
          </p:blipFill>
          <p:spPr bwMode="auto">
            <a:xfrm>
              <a:off x="1786855" y="1138645"/>
              <a:ext cx="6937696" cy="553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259606-EE97-628E-4872-6DE1A3A346CE}"/>
                </a:ext>
              </a:extLst>
            </p:cNvPr>
            <p:cNvSpPr txBox="1"/>
            <p:nvPr/>
          </p:nvSpPr>
          <p:spPr>
            <a:xfrm>
              <a:off x="1786855" y="1138645"/>
              <a:ext cx="556469" cy="4792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6D24-1997-92E2-FEEE-788804F717FC}"/>
                </a:ext>
              </a:extLst>
            </p:cNvPr>
            <p:cNvSpPr txBox="1"/>
            <p:nvPr/>
          </p:nvSpPr>
          <p:spPr>
            <a:xfrm>
              <a:off x="5344779" y="1138643"/>
              <a:ext cx="556469" cy="4792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88EC73-2584-94FC-5964-FABBD9786624}"/>
                </a:ext>
              </a:extLst>
            </p:cNvPr>
            <p:cNvSpPr txBox="1"/>
            <p:nvPr/>
          </p:nvSpPr>
          <p:spPr>
            <a:xfrm>
              <a:off x="4589172" y="3975872"/>
              <a:ext cx="521122" cy="4792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c)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E5A46D-C37B-E7BA-9990-CC58303E7FEA}"/>
                </a:ext>
              </a:extLst>
            </p:cNvPr>
            <p:cNvSpPr txBox="1"/>
            <p:nvPr/>
          </p:nvSpPr>
          <p:spPr>
            <a:xfrm>
              <a:off x="8122335" y="3967483"/>
              <a:ext cx="521122" cy="47929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d)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703375-1BD0-E1B4-F298-CE49C4D9F56A}"/>
              </a:ext>
            </a:extLst>
          </p:cNvPr>
          <p:cNvSpPr txBox="1"/>
          <p:nvPr/>
        </p:nvSpPr>
        <p:spPr>
          <a:xfrm>
            <a:off x="6368120" y="5796608"/>
            <a:ext cx="347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from </a:t>
            </a:r>
            <a:r>
              <a:rPr lang="en-US" dirty="0" err="1"/>
              <a:t>Piñero</a:t>
            </a:r>
            <a:r>
              <a:rPr lang="en-US" dirty="0"/>
              <a:t> &amp; </a:t>
            </a:r>
            <a:r>
              <a:rPr lang="en-US" dirty="0" err="1"/>
              <a:t>Solé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15539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7DB9-7A2A-CB2A-F6B8-2AE3F342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EBBB4-9E46-675D-920A-8009BD162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/>
              <a:t>Aphaenogaster</a:t>
            </a:r>
            <a:r>
              <a:rPr lang="en-US" i="1" dirty="0"/>
              <a:t> senilis		</a:t>
            </a:r>
            <a:r>
              <a:rPr lang="en-US" dirty="0"/>
              <a:t>Ants forage in the arena for 3h</a:t>
            </a:r>
            <a:endParaRPr lang="en-US" i="1" dirty="0"/>
          </a:p>
          <a:p>
            <a:pPr lvl="1"/>
            <a:r>
              <a:rPr lang="en-US" dirty="0"/>
              <a:t>Subdominant species</a:t>
            </a:r>
          </a:p>
          <a:p>
            <a:pPr lvl="1"/>
            <a:r>
              <a:rPr lang="en-US" dirty="0"/>
              <a:t>Group recruitment</a:t>
            </a:r>
            <a:br>
              <a:rPr lang="en-US" dirty="0"/>
            </a:br>
            <a:r>
              <a:rPr lang="en-US" dirty="0"/>
              <a:t>(no pheromone trail)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9C99B1-0101-8885-E603-3AAF02095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r="2917" b="5812"/>
          <a:stretch/>
        </p:blipFill>
        <p:spPr>
          <a:xfrm>
            <a:off x="5004318" y="2885006"/>
            <a:ext cx="6460268" cy="369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E9B69-9D70-07F8-F325-741985C58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4" y="3894299"/>
            <a:ext cx="3828671" cy="2598576"/>
          </a:xfrm>
          <a:prstGeom prst="rect">
            <a:avLst/>
          </a:prstGeom>
        </p:spPr>
      </p:pic>
      <p:pic>
        <p:nvPicPr>
          <p:cNvPr id="4098" name="Picture 2" descr="Aphaenogaster senilis - Wikipedia">
            <a:extLst>
              <a:ext uri="{FF2B5EF4-FFF2-40B4-BE49-F238E27FC236}">
                <a16:creationId xmlns:a16="http://schemas.microsoft.com/office/drawing/2014/main" id="{FE1438C4-D23E-B2D7-C638-118A788BA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1006924" y="5520565"/>
            <a:ext cx="1667252" cy="9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phaenogaster senilis - Wikipedia">
            <a:extLst>
              <a:ext uri="{FF2B5EF4-FFF2-40B4-BE49-F238E27FC236}">
                <a16:creationId xmlns:a16="http://schemas.microsoft.com/office/drawing/2014/main" id="{203A524B-0E42-95A0-9D8E-74CB1A901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6096000" y="2785018"/>
            <a:ext cx="342904" cy="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phaenogaster senilis - Wikipedia">
            <a:extLst>
              <a:ext uri="{FF2B5EF4-FFF2-40B4-BE49-F238E27FC236}">
                <a16:creationId xmlns:a16="http://schemas.microsoft.com/office/drawing/2014/main" id="{256625DB-7962-7DC6-6DBA-F108840F5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6607627" y="2868190"/>
            <a:ext cx="342904" cy="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phaenogaster senilis - Wikipedia">
            <a:extLst>
              <a:ext uri="{FF2B5EF4-FFF2-40B4-BE49-F238E27FC236}">
                <a16:creationId xmlns:a16="http://schemas.microsoft.com/office/drawing/2014/main" id="{CCB1EC8F-6651-29B3-2B84-7B7F6126A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7187682" y="2785018"/>
            <a:ext cx="342904" cy="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phaenogaster senilis - Wikipedia">
            <a:extLst>
              <a:ext uri="{FF2B5EF4-FFF2-40B4-BE49-F238E27FC236}">
                <a16:creationId xmlns:a16="http://schemas.microsoft.com/office/drawing/2014/main" id="{BD47E6E2-D524-399C-C989-FD302D231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7715637" y="2868190"/>
            <a:ext cx="342904" cy="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phaenogaster senilis - Wikipedia">
            <a:extLst>
              <a:ext uri="{FF2B5EF4-FFF2-40B4-BE49-F238E27FC236}">
                <a16:creationId xmlns:a16="http://schemas.microsoft.com/office/drawing/2014/main" id="{B21378E2-694D-8F11-C90C-9921CC6E3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8268482" y="2785018"/>
            <a:ext cx="342904" cy="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phaenogaster senilis - Wikipedia">
            <a:extLst>
              <a:ext uri="{FF2B5EF4-FFF2-40B4-BE49-F238E27FC236}">
                <a16:creationId xmlns:a16="http://schemas.microsoft.com/office/drawing/2014/main" id="{D7EBAB94-59D6-BBEA-067E-7A872AADC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8769046" y="2869371"/>
            <a:ext cx="342904" cy="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phaenogaster senilis - Wikipedia">
            <a:extLst>
              <a:ext uri="{FF2B5EF4-FFF2-40B4-BE49-F238E27FC236}">
                <a16:creationId xmlns:a16="http://schemas.microsoft.com/office/drawing/2014/main" id="{6B0960C9-0C0F-55BE-15D6-71105B90E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9280673" y="2776611"/>
            <a:ext cx="342904" cy="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phaenogaster senilis - Wikipedia">
            <a:extLst>
              <a:ext uri="{FF2B5EF4-FFF2-40B4-BE49-F238E27FC236}">
                <a16:creationId xmlns:a16="http://schemas.microsoft.com/office/drawing/2014/main" id="{3C2C9B8D-0CA8-EFF5-3B40-940A6AF4B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9786335" y="2886047"/>
            <a:ext cx="342904" cy="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phaenogaster senilis - Wikipedia">
            <a:extLst>
              <a:ext uri="{FF2B5EF4-FFF2-40B4-BE49-F238E27FC236}">
                <a16:creationId xmlns:a16="http://schemas.microsoft.com/office/drawing/2014/main" id="{EB1497C1-2E31-77F2-6C2E-EE1ED5240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23112" r="8265" b="5706"/>
          <a:stretch/>
        </p:blipFill>
        <p:spPr bwMode="auto">
          <a:xfrm>
            <a:off x="5598551" y="2883399"/>
            <a:ext cx="342904" cy="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7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E975-E68F-CB94-53FE-5F0B03A9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693328-9788-699D-394F-FAE2AC0C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8" y="21991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Phase 1*</a:t>
            </a:r>
          </a:p>
          <a:p>
            <a:pPr marL="0" indent="0">
              <a:buNone/>
            </a:pPr>
            <a:r>
              <a:rPr lang="en-US" dirty="0"/>
              <a:t>(10 mins)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Phase 2**</a:t>
            </a:r>
          </a:p>
          <a:p>
            <a:pPr marL="0" indent="0">
              <a:buNone/>
            </a:pPr>
            <a:r>
              <a:rPr lang="en-US" dirty="0"/>
              <a:t>(10 – 40’)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Phase 3***					</a:t>
            </a:r>
            <a:br>
              <a:rPr lang="en-US" dirty="0"/>
            </a:br>
            <a:r>
              <a:rPr lang="en-US" dirty="0"/>
              <a:t>(40 – 180’)					*     **                ***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865E8-5707-CCAF-620B-F9B923359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55" y="1690688"/>
            <a:ext cx="5382927" cy="4037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E4A661-AEFE-B2A2-A273-63CE53866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2054" r="3214" b="3204"/>
          <a:stretch/>
        </p:blipFill>
        <p:spPr>
          <a:xfrm>
            <a:off x="2397528" y="3139162"/>
            <a:ext cx="3071041" cy="16931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4E23DA-BC64-29BE-5607-1711D20F65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7" t="1069" r="3260" b="5201"/>
          <a:stretch/>
        </p:blipFill>
        <p:spPr>
          <a:xfrm>
            <a:off x="2443645" y="1442024"/>
            <a:ext cx="3024924" cy="16794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4DF17B-7DA9-5A0F-EA92-C5613BD321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" t="2847" r="2178" b="4355"/>
          <a:stretch/>
        </p:blipFill>
        <p:spPr>
          <a:xfrm>
            <a:off x="2443644" y="4905321"/>
            <a:ext cx="3071041" cy="16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E975-E68F-CB94-53FE-5F0B03A9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influence (stationary)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693328-9788-699D-394F-FAE2AC0C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50340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With information		      Without information</a:t>
            </a:r>
          </a:p>
          <a:p>
            <a:pPr marL="0" indent="0">
              <a:buNone/>
            </a:pPr>
            <a:r>
              <a:rPr lang="en-US" dirty="0"/>
              <a:t>Activity of ants</a:t>
            </a:r>
            <a:br>
              <a:rPr lang="en-US" dirty="0"/>
            </a:br>
            <a:r>
              <a:rPr lang="en-US" dirty="0"/>
              <a:t>considering an</a:t>
            </a:r>
            <a:br>
              <a:rPr lang="en-US" dirty="0"/>
            </a:br>
            <a:r>
              <a:rPr lang="en-US" dirty="0"/>
              <a:t>area of radius </a:t>
            </a:r>
            <a:r>
              <a:rPr lang="en-US" i="1" dirty="0"/>
              <a:t>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Green: activity</a:t>
            </a:r>
            <a:br>
              <a:rPr lang="en-US" dirty="0"/>
            </a:br>
            <a:r>
              <a:rPr lang="en-US" dirty="0"/>
              <a:t>outside radius</a:t>
            </a:r>
          </a:p>
          <a:p>
            <a:pPr marL="0" indent="0">
              <a:buNone/>
            </a:pPr>
            <a:r>
              <a:rPr lang="en-US" dirty="0"/>
              <a:t>Purple: activity</a:t>
            </a:r>
            <a:br>
              <a:rPr lang="en-US" dirty="0"/>
            </a:br>
            <a:r>
              <a:rPr lang="en-US" dirty="0"/>
              <a:t>inside radius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A5FF-EBCE-6D2C-E79F-FC165998A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17" y="2000080"/>
            <a:ext cx="8029769" cy="45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6AD2D-FA93-D321-8E9E-A6CF0F56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nest influence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DBF6D9-AFD8-1DBD-8260-C9BE7B110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74" y="1851792"/>
            <a:ext cx="7911121" cy="445000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2974E4-28E9-D7B2-B036-E3C38537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/>
          <a:stretch/>
        </p:blipFill>
        <p:spPr>
          <a:xfrm>
            <a:off x="8311174" y="4172589"/>
            <a:ext cx="3315575" cy="1945432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20D5C5A5-FBA5-DA28-F182-81BA401CC9EE}"/>
              </a:ext>
            </a:extLst>
          </p:cNvPr>
          <p:cNvSpPr txBox="1">
            <a:spLocks/>
          </p:cNvSpPr>
          <p:nvPr/>
        </p:nvSpPr>
        <p:spPr>
          <a:xfrm>
            <a:off x="838200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Activity inside (A</a:t>
            </a:r>
            <a:r>
              <a:rPr lang="en-US" baseline="-25000" dirty="0"/>
              <a:t>i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radius in respect</a:t>
            </a:r>
            <a:br>
              <a:rPr lang="en-US" dirty="0"/>
            </a:br>
            <a:r>
              <a:rPr lang="en-US" dirty="0"/>
              <a:t>to activity outside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baseline="-25000" dirty="0" err="1"/>
              <a:t>o</a:t>
            </a:r>
            <a:r>
              <a:rPr lang="en-US" dirty="0"/>
              <a:t>) radius (A</a:t>
            </a:r>
            <a:r>
              <a:rPr lang="en-US" baseline="-25000" dirty="0"/>
              <a:t>i</a:t>
            </a:r>
            <a:r>
              <a:rPr lang="en-US" dirty="0"/>
              <a:t>-</a:t>
            </a:r>
            <a:r>
              <a:rPr lang="en-US" dirty="0" err="1"/>
              <a:t>A</a:t>
            </a:r>
            <a:r>
              <a:rPr lang="en-US" baseline="-25000" dirty="0" err="1"/>
              <a:t>o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Below the</a:t>
            </a:r>
            <a:br>
              <a:rPr lang="en-US" dirty="0"/>
            </a:br>
            <a:r>
              <a:rPr lang="en-US" dirty="0"/>
              <a:t>critical radius</a:t>
            </a:r>
            <a:br>
              <a:rPr lang="en-US" dirty="0"/>
            </a:br>
            <a:r>
              <a:rPr lang="en-US" dirty="0"/>
              <a:t>(r = 450 Info;</a:t>
            </a:r>
            <a:br>
              <a:rPr lang="en-US" dirty="0"/>
            </a:br>
            <a:r>
              <a:rPr lang="en-US" dirty="0"/>
              <a:t> r = 600 no info)</a:t>
            </a:r>
            <a:br>
              <a:rPr lang="en-US" dirty="0"/>
            </a:br>
            <a:r>
              <a:rPr lang="en-US" dirty="0"/>
              <a:t>there is more</a:t>
            </a:r>
            <a:br>
              <a:rPr lang="en-US" dirty="0"/>
            </a:br>
            <a:r>
              <a:rPr lang="en-US" dirty="0"/>
              <a:t>activity outside</a:t>
            </a:r>
            <a:br>
              <a:rPr lang="en-US" dirty="0"/>
            </a:br>
            <a:r>
              <a:rPr lang="en-US" dirty="0"/>
              <a:t>the boundary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4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4562-6635-0819-9204-D7221F9B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5024" cy="1325563"/>
          </a:xfrm>
        </p:spPr>
        <p:txBody>
          <a:bodyPr/>
          <a:lstStyle/>
          <a:p>
            <a:r>
              <a:rPr lang="en-US" dirty="0"/>
              <a:t>First approach for an Agent Based Model (ABM)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1A9D5-1324-0E70-AD0A-FBDA99245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894" y="1690688"/>
            <a:ext cx="4239766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103910-8EAB-15D9-BBA2-828EB41EA5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 = Scouts leaving nest</a:t>
            </a:r>
            <a:b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β = Pick food and become recruiter</a:t>
            </a:r>
            <a:b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γ = Recruit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ω = Move</a:t>
            </a:r>
            <a:b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η = Go back to nest (controls overflow</a:t>
            </a:r>
            <a:b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ants from nest to arena)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7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700</Words>
  <Application>Microsoft Office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system</vt:lpstr>
      <vt:lpstr>Office Theme</vt:lpstr>
      <vt:lpstr>Information flow and behavioural plasticity guide the phases of foraging in Aphaenogaster senilis</vt:lpstr>
      <vt:lpstr>Ants as a society</vt:lpstr>
      <vt:lpstr>Ants’ decision making </vt:lpstr>
      <vt:lpstr>Ants as computational units</vt:lpstr>
      <vt:lpstr>Experimental setup</vt:lpstr>
      <vt:lpstr>Mutual information</vt:lpstr>
      <vt:lpstr>Nest influence (stationary)</vt:lpstr>
      <vt:lpstr>Dynamics of nest influence</vt:lpstr>
      <vt:lpstr>First approach for an Agent Based Model (ABM)</vt:lpstr>
      <vt:lpstr>New approach for ABM</vt:lpstr>
      <vt:lpstr>Parameter description: Sigmoid function</vt:lpstr>
      <vt:lpstr>Parameter description: Gain</vt:lpstr>
      <vt:lpstr>Parameter description: Coupling matrix</vt:lpstr>
      <vt:lpstr>Parameter description: Agent state</vt:lpstr>
      <vt:lpstr>Parameter description: Threshold</vt:lpstr>
      <vt:lpstr>Preliminary results</vt:lpstr>
      <vt:lpstr>Work in progress &amp; future perspectives</vt:lpstr>
      <vt:lpstr>Conclusions</vt:lpstr>
      <vt:lpstr>Information flow and behavioural plasticity guide the phases of foraging in Aphaenogaster senilis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flow and behavioural plasticity guide the phases of foraging in Aphaenogaster senilis</dc:title>
  <dc:creator>Pol</dc:creator>
  <cp:lastModifiedBy>Pol</cp:lastModifiedBy>
  <cp:revision>10</cp:revision>
  <dcterms:created xsi:type="dcterms:W3CDTF">2022-10-03T13:50:54Z</dcterms:created>
  <dcterms:modified xsi:type="dcterms:W3CDTF">2022-10-05T21:34:45Z</dcterms:modified>
</cp:coreProperties>
</file>